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6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D64"/>
    <a:srgbClr val="464646"/>
    <a:srgbClr val="CCFF33"/>
    <a:srgbClr val="AFC905"/>
    <a:srgbClr val="B6DD04"/>
    <a:srgbClr val="ABC004"/>
    <a:srgbClr val="ED7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71D2-A798-4410-B689-77D72DCE0DD8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360D-2BAC-435F-8D47-7F2A0487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3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71D2-A798-4410-B689-77D72DCE0DD8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360D-2BAC-435F-8D47-7F2A0487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3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71D2-A798-4410-B689-77D72DCE0DD8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360D-2BAC-435F-8D47-7F2A0487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7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71D2-A798-4410-B689-77D72DCE0DD8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360D-2BAC-435F-8D47-7F2A0487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6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71D2-A798-4410-B689-77D72DCE0DD8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360D-2BAC-435F-8D47-7F2A0487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7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71D2-A798-4410-B689-77D72DCE0DD8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360D-2BAC-435F-8D47-7F2A0487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71D2-A798-4410-B689-77D72DCE0DD8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360D-2BAC-435F-8D47-7F2A0487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9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71D2-A798-4410-B689-77D72DCE0DD8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360D-2BAC-435F-8D47-7F2A0487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2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71D2-A798-4410-B689-77D72DCE0DD8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360D-2BAC-435F-8D47-7F2A0487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9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71D2-A798-4410-B689-77D72DCE0DD8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360D-2BAC-435F-8D47-7F2A0487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9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71D2-A798-4410-B689-77D72DCE0DD8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360D-2BAC-435F-8D47-7F2A0487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F71D2-A798-4410-B689-77D72DCE0DD8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9360D-2BAC-435F-8D47-7F2A0487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39.xml"/><Relationship Id="rId18" Type="http://schemas.openxmlformats.org/officeDocument/2006/relationships/slide" Target="slide29.xml"/><Relationship Id="rId3" Type="http://schemas.openxmlformats.org/officeDocument/2006/relationships/slide" Target="slide9.xml"/><Relationship Id="rId21" Type="http://schemas.openxmlformats.org/officeDocument/2006/relationships/slide" Target="slide31.xml"/><Relationship Id="rId7" Type="http://schemas.openxmlformats.org/officeDocument/2006/relationships/slide" Target="slide13.xml"/><Relationship Id="rId12" Type="http://schemas.openxmlformats.org/officeDocument/2006/relationships/slide" Target="slide33.xml"/><Relationship Id="rId17" Type="http://schemas.openxmlformats.org/officeDocument/2006/relationships/slide" Target="slide23.xml"/><Relationship Id="rId2" Type="http://schemas.openxmlformats.org/officeDocument/2006/relationships/slide" Target="slide3.xml"/><Relationship Id="rId16" Type="http://schemas.openxmlformats.org/officeDocument/2006/relationships/slide" Target="slide41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5.xml"/><Relationship Id="rId15" Type="http://schemas.openxmlformats.org/officeDocument/2006/relationships/slide" Target="slide35.xml"/><Relationship Id="rId10" Type="http://schemas.openxmlformats.org/officeDocument/2006/relationships/slide" Target="slide15.xml"/><Relationship Id="rId19" Type="http://schemas.openxmlformats.org/officeDocument/2006/relationships/slide" Target="slide2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Construction Inspection Jeopardy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FF00"/>
                </a:solidFill>
              </a:rPr>
              <a:t>Also known as contractor failures</a:t>
            </a:r>
            <a:endParaRPr lang="en-US" b="1" i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551" y="576775"/>
            <a:ext cx="9636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What is to create the shoulder slope as per the cross sections?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7" y="295422"/>
            <a:ext cx="10846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The contractor shall apply as directed by 212.03.03 D)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3183874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Answer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9104" y="1573091"/>
            <a:ext cx="9636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0FD64"/>
                </a:solidFill>
              </a:rPr>
              <a:t>Maintenance Fertilizer</a:t>
            </a:r>
            <a:endParaRPr lang="en-US" sz="4800" dirty="0">
              <a:solidFill>
                <a:srgbClr val="F0FD64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6" y="1771525"/>
            <a:ext cx="10846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0FD64"/>
                </a:solidFill>
              </a:rPr>
              <a:t>The contractor shall grout all “”</a:t>
            </a:r>
            <a:endParaRPr lang="en-US" sz="5400" dirty="0">
              <a:solidFill>
                <a:srgbClr val="F0FD64"/>
              </a:solidFill>
            </a:endParaRP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3183874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Answer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69" y="576774"/>
            <a:ext cx="9636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0FD64"/>
                </a:solidFill>
              </a:rPr>
              <a:t>Lift holes and pipe connection points in all drainage structures</a:t>
            </a:r>
            <a:endParaRPr lang="en-US" sz="4000" dirty="0">
              <a:solidFill>
                <a:srgbClr val="F0FD64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lh3.googleusercontent.com/vjodSPWGQDfNKAVKs1NB0b6UY_LtAOsm4F8YD5O589l7ZFQWj2einQNS_uhUXm-eo3_lakCwYy3rjSQXQ-2ibSQst6u7qa8n9z8mrgZ2OP-1bHzo2uYwUiTugaSuE-teXrjO8d-bcY7CfYzxQGD4-rkXZrTjwzYxPYpeYffq1vUrNAZsQaz8xI8JC6oGQCQ9iJS3pBLUUig1BR2OWVd7z-pj4aFmwoicn1A4Or6Tkocn4c--rda4wiQc_K2NR9-jqAbt90K9MbpqBLqsUq3-903T4IDl9hjzR6wfx1sBVm-tZsy8Gy3M7JvugaVxh0E-JxFDOUt5c-a3tSFYr-BXvjW7plf8lNzlH1sNhr-OHvKnNUtfsHYIPfEK8BrzVcigUmRqzJd3zOOlplqmf1s8-211CtDVpMVQdnvFomMXpRIhcXbKDWq0iSEQUmEpBJEV5fB9iIZ5O4VS1SXO6r9-HLD5P2f84Q52v4VgXU0ogFj3pnSuvcMAB9woiKurtiGPBijTlb8pBgUt91qhu6MAfdnsEOpAPF0Ac7-8u5GyH8jd9qjhcEw0IjrFCDBc9UZTHv29s88hY__rbaQ3TUzDKlJrAriAX7qaraFc4vrASw=w960-h720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53" y="1900213"/>
            <a:ext cx="5618208" cy="42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8047" y="2185963"/>
            <a:ext cx="4856205" cy="36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7" y="295422"/>
            <a:ext cx="10846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0FD64"/>
                </a:solidFill>
              </a:rPr>
              <a:t>The contractor shall chain all “___” to drainage structure to prevent theft. 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3183874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64646"/>
                </a:solidFill>
              </a:rPr>
              <a:t>Answer</a:t>
            </a:r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69" y="1321357"/>
            <a:ext cx="963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FD64"/>
                </a:solidFill>
              </a:rPr>
              <a:t>Grates</a:t>
            </a:r>
            <a:endParaRPr lang="en-US" sz="3600" dirty="0">
              <a:solidFill>
                <a:srgbClr val="F0FD64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lh3.googleusercontent.com/JCVQo1mXOjJJa5z8RJyu-fywM2qK3Ixw6_-4bzZjXMnsnZvcdMr6HCZ-e2lw6nZ0-k00yGHHjnOkgMqUNHYhiSQEXY-ke-lXNuOHYTAsinb6E2_mAam8nvSRVsSZrOgqYm0cBSTWHcQNFDrw81Zuyx2MZVHplcdBPA7uLVGq-8IyhbBlSKwcmT89IZ4vnhhN6jhO330m127Jgo-hO03EjGqbs68ncgu5BQoWpBGBuJ6tsgFT7vkwzDyaxj9RFf8_bbBoY2V9S_A1zOolNEAoECdtabm-warxN-9xn3NHw1c2PU6wjfhneeV-R9Y-CtCxfrjvlJqlT9w5IBpSi8de96DYOcfjpHjaV12CU4s_bMV0DfJCf_m5HYgkOhhpzD3fnqfHfl-8ra6FqNCLpqEVvUTcGRk1QxTQAL-kNE0iorQ4qx_Ewpw3jTK3rBX-bWVjQ6BNPEjntOP2wKFSa9sxqCa0nNFilptUzhHuVY51iXxZdtxznctJG_cBTEHlUGtzFHR3rxAZILNQ26Fg2VfFllyjnx-WT0d1Pb59__bFP0wdE8llHpDTT4sngMWK7gF41sFJa6L_zeNleFXJY_5KlbbJX8I5mQtXKcVy41I=w850-h63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98" y="2102137"/>
            <a:ext cx="5279310" cy="39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7" y="295422"/>
            <a:ext cx="10846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0FD64"/>
                </a:solidFill>
              </a:rPr>
              <a:t>The contractor shall install “_____” in all ditches as per 212.03.03 E)</a:t>
            </a:r>
            <a:endParaRPr lang="en-US" sz="4800" dirty="0">
              <a:solidFill>
                <a:srgbClr val="F0FD64"/>
              </a:solidFill>
            </a:endParaRP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3183874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64646"/>
                </a:solidFill>
              </a:rPr>
              <a:t>Answer</a:t>
            </a:r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551" y="576775"/>
            <a:ext cx="9636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0FD64"/>
                </a:solidFill>
              </a:rPr>
              <a:t>Paved, rock lined or erosion control blanket</a:t>
            </a:r>
            <a:endParaRPr lang="en-US" sz="4800" dirty="0">
              <a:solidFill>
                <a:srgbClr val="F0FD64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s://lh3.googleusercontent.com/uBQmgyDk7uDTTwXP2KfOgfTJ5qFYgsw_WsLZG5ZOMvtvQktvu_sdOP9JduV6d3ckAbU3_j2glXKxDy1PH54EklE4DHrRtlb0fH4EEo3bbS-AJMG4pKsNbGAs9fRSwiIu6JVo0cF7KGyOkEt0Z3IYXtW6gBq37cHb2br-eIzRxI_pQZKSINhmiYr7NzpiW_f_uooQzqizfjTO45s0LgpfO1XCPRxcPz2SB1cpFKe4GygBJDXUuVaZV10actjwC7cCv2jTRn14N4bG4d8fHNsHuD0oGCdbgHU8ZITFNTHD5UYTIvRo45izAoyUrRSbrBQ7DzmLX-ZHXf3cg6XO0bDtc98vpY7WfzYlKWUzr9GepjHQixuZ9ctNXsZeED-Vkv8tsseFQ3xrGm-gXzvuOUhiZUaJDD1EBoylGK-RCATInLdd6xnumKXAU9SJM8HFd2cPVuvlsnNXg3kqlp0irTlmXXcdAQ99zM63dTg_R978d4e9leeREz6HmPRkFmrOczKHsoOvRBVx8H6-C2P0bRxxJJoA5UwlD8pDCMtCZX085IXAveN0L9zjD8ECookim1-js8L77AoJZ3Pw9EKjEiAQepCcQz8Rcbogy7UPMG--lA=w1026-h769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12" y="2146435"/>
            <a:ext cx="5812971" cy="43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7" y="295422"/>
            <a:ext cx="10846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The contractor shall correct all channel lining that is “____”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3183874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64646"/>
                </a:solidFill>
              </a:rPr>
              <a:t>Answer</a:t>
            </a:r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0277" y="257908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Roadway Pumping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750277" y="1352843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$100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750277" y="4713068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$400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750277" y="3605628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$300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750277" y="2447778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$200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750277" y="5820508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$500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0763" y="257908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Son of a Ditch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760763" y="1346591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$100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3760763" y="4706816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$400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3760763" y="3599376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$300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3760763" y="2441526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$200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3760763" y="5814256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$500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72287" y="257908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Twisted Guardrail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Rectangle 31">
            <a:hlinkClick r:id="rId12" action="ppaction://hlinksldjump"/>
          </p:cNvPr>
          <p:cNvSpPr/>
          <p:nvPr/>
        </p:nvSpPr>
        <p:spPr>
          <a:xfrm>
            <a:off x="6872287" y="1346591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$100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Rectangle 32">
            <a:hlinkClick r:id="rId13" action="ppaction://hlinksldjump"/>
          </p:cNvPr>
          <p:cNvSpPr/>
          <p:nvPr/>
        </p:nvSpPr>
        <p:spPr>
          <a:xfrm>
            <a:off x="6872287" y="4706816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$400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Rectangle 33">
            <a:hlinkClick r:id="rId14" action="ppaction://hlinksldjump"/>
          </p:cNvPr>
          <p:cNvSpPr/>
          <p:nvPr/>
        </p:nvSpPr>
        <p:spPr>
          <a:xfrm>
            <a:off x="6872287" y="3599376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$300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Rectangle 34">
            <a:hlinkClick r:id="rId15" action="ppaction://hlinksldjump"/>
          </p:cNvPr>
          <p:cNvSpPr/>
          <p:nvPr/>
        </p:nvSpPr>
        <p:spPr>
          <a:xfrm>
            <a:off x="6872287" y="2441526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$200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Rectangle 35">
            <a:hlinkClick r:id="rId16" action="ppaction://hlinksldjump"/>
          </p:cNvPr>
          <p:cNvSpPr/>
          <p:nvPr/>
        </p:nvSpPr>
        <p:spPr>
          <a:xfrm>
            <a:off x="6872287" y="5814256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$500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983811" y="257908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Bridge to Nowhere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Rectangle 37">
            <a:hlinkClick r:id="rId17" action="ppaction://hlinksldjump"/>
          </p:cNvPr>
          <p:cNvSpPr/>
          <p:nvPr/>
        </p:nvSpPr>
        <p:spPr>
          <a:xfrm>
            <a:off x="9983811" y="1346591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$100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Rectangle 38">
            <a:hlinkClick r:id="rId18" action="ppaction://hlinksldjump"/>
          </p:cNvPr>
          <p:cNvSpPr/>
          <p:nvPr/>
        </p:nvSpPr>
        <p:spPr>
          <a:xfrm>
            <a:off x="9983811" y="4706816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$400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ectangle 39">
            <a:hlinkClick r:id="rId19" action="ppaction://hlinksldjump"/>
          </p:cNvPr>
          <p:cNvSpPr/>
          <p:nvPr/>
        </p:nvSpPr>
        <p:spPr>
          <a:xfrm>
            <a:off x="9983811" y="3599376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$300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Rectangle 40">
            <a:hlinkClick r:id="rId20" action="ppaction://hlinksldjump"/>
          </p:cNvPr>
          <p:cNvSpPr/>
          <p:nvPr/>
        </p:nvSpPr>
        <p:spPr>
          <a:xfrm>
            <a:off x="9983811" y="2441526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$200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ectangle 41">
            <a:hlinkClick r:id="rId21" action="ppaction://hlinksldjump"/>
          </p:cNvPr>
          <p:cNvSpPr/>
          <p:nvPr/>
        </p:nvSpPr>
        <p:spPr>
          <a:xfrm>
            <a:off x="9983811" y="5814256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$500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9677" y="1451988"/>
            <a:ext cx="9636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0FD64"/>
                </a:solidFill>
              </a:rPr>
              <a:t>Channel Lining that is higher than the surrounding slopes</a:t>
            </a:r>
            <a:endParaRPr lang="en-US" sz="3200" dirty="0">
              <a:solidFill>
                <a:srgbClr val="F0FD64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lh3.googleusercontent.com/R0dSjEc9lalAbUd6px8tBIiyghYvURuf1kg7DwWqfHrqHJhz_IRO0v6ej7xJvWBznz-c4lck8KRkXlGYTcwqapph2qn8f9YTknNZXQTZkC-xHBiBCqzNq9pzs9iQf1OaCfwVeonB2oyRkqtwah9o98WJ0X7i7iFdcxnl1o1n-XAwnNPaZYJLdsX4p94eBEvfXYfvjx1YIYmbG-zGwsKy2fvsKPIEFvMYw3F4UhHbKReIO3urRCnRaY1sZrWX9PlOW9PlnYEmQrMsxiYF8fBZi5WTqKuQNMpgaXAoPdteOObtGplABB27sJFIAoMMKo2ooPrPF93aSuC-gOD26jPmNbM36Gw-6Miy_6s_BZ3Xoy94TsjJZPUIvab4UoHnYc2YFdsBZM8B2sZInLZEM2YXCTU6Mw-sSfc830XFysL_hdre6g25GhaXnY1blu62eDal2eAkXOu8uezcJ6yJGuIh2QRvNp1VEuaDtQ9ZCvRtWxrJXJyoU4JkUcXAbsUuXmkHxkbs5wMny9l5RyEmBGmnv7w_9AZDwo2V4z6vQIxvSSo1Mp1bWU8z-88ov7nm5M4xMdcSbOlPGLiI0Bwivnamgp9luUSf4x4ROdkHI-M=w850-h63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53" y="2405016"/>
            <a:ext cx="5550615" cy="41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QO1RUNRXzK1oHAhZr2vXg2BycsPLWFUVwnlyEC39AFGw8YhZdd_QD-XhDUfN6-0ALs_tzkxQQKe8nZQa3t8yfWzChAiXKc_BHwax-7qDMXnDpCPICr628L4O24mAi8iFIqnTqqyWAfybt-twAt-8g9hMuXyIB7fguWVVLVBKkEZk0iNpPze5CpsGEohg207vVGkZSTGHejJgD_dVaw1oOei0JOcjRu3mwG5kQsPtdoVpKbmgzL8xeiz26OBKUHQ9_CoOX2qCO_Hyqc8qGEleuBRR-6hn2SSswcIiDRugrbOSZoZMytVFXd9-dOUeSkVTOq_wSbGX4XO6t9Gy7D2VApAIgumZxaaVGp-egtXFvx3POx93ca0nuVz-nxEG3Gu6HxnOYSpajxiX4mOr7Y4yRHRKlpKTfCnz7l0Vu3EOuUHvrjWYg5P4bJ5RWqvEF3rl3Zl_R1sJW5BpUEsmiyvBEGU-gXD0yQzpgpJepqWGgfJQmTrM8Ny3tbi9h2Vxuyd8GNRxlU8IVfXJUl2b625GTX5ALn8CwHb-vv4uYeM5ATaJ2jcGv1wLjqBT61bFIJS6QaAx54xxp_s8UZAXK271Brhm9OeSQ8EBaqZmfC8=w850-h637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97" y="502186"/>
            <a:ext cx="8086725" cy="6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CmvPLzmhXG4-2Vf5ADVH12tzTHr4_e9i2JzA23bGZJLYizeSoRzucaDm5JNhScN012n9WgjwkkImqjH0pCY6khBuqON3Xswpgh1JpwTafJDWbEgFPH41mEz_ZBkbwfsftVczrvqe1ynVEe-B4VTR8Wf7sYfok6dho786i8DKIii94_caWI-lJVWdCVzgy8oE7j4gK7_NFZPAE7hd_D99wY57cX-5nVT-ixJRly0XyXYz77o17rpCCaVoCDv3SxmPAqMbJJNm_62IitvsE0Z69SGB4wnPio3X62BcnT7OBQsbXdKN3xLS5h_tWZBB3vRJyFi-USQTKLhWPJRjxxY__QgREDibw9Bwz_Gq0imqi-xv9CmAvHpfVQxVGomsEudmO70PV_FpTwt7KaJmdnDNBOSEdVuaLb3G-Xzsn2urFAHWE7GI6U6c0F-Bs071ivcTXDOLoB7zCOHLMJlIvRuuPkVHZgS64GTT8UBRk4hV_Dy7drnh6fNzs2kpBoexqFrJNJkbpgc-dKQu0vwCuXzHSMPg_jsEepR2YhfmcSiQySWH0ov5omrYfEwznWTcP9mbTteRKq2gD0gFlGL3xNeVRskDd20qM5avI0tCsN8=w850-h637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97" y="502186"/>
            <a:ext cx="8086725" cy="6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0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7" y="295422"/>
            <a:ext cx="10846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0FD64"/>
                </a:solidFill>
              </a:rPr>
              <a:t>During the final inspection ponding water was found in several ditches. 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3183874"/>
            <a:ext cx="1524000" cy="873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Answer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551" y="576775"/>
            <a:ext cx="9636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0FD64"/>
                </a:solidFill>
              </a:rPr>
              <a:t>What is grade the ditch to drain?</a:t>
            </a:r>
            <a:endParaRPr lang="en-US" sz="4400" dirty="0">
              <a:solidFill>
                <a:srgbClr val="F0FD64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40" y="1581664"/>
            <a:ext cx="6573245" cy="492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7" y="295422"/>
            <a:ext cx="10846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0FD64"/>
                </a:solidFill>
              </a:rPr>
              <a:t>The contractor shall install this 6” below ground line?</a:t>
            </a:r>
            <a:endParaRPr lang="en-US" sz="4800" dirty="0">
              <a:solidFill>
                <a:srgbClr val="F0FD64"/>
              </a:solidFill>
            </a:endParaRP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3183874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64646"/>
                </a:solidFill>
              </a:rPr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329" y="276329"/>
            <a:ext cx="9636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0FD64"/>
                </a:solidFill>
              </a:rPr>
              <a:t>Masonry Coating</a:t>
            </a:r>
            <a:endParaRPr lang="en-US" sz="4400" dirty="0">
              <a:solidFill>
                <a:srgbClr val="F0FD64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13" y="104577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7" y="295422"/>
            <a:ext cx="10846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The contractor shall grind/patch all concrete surfaces as per 601.03.18 A)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3183874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Answer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551" y="576775"/>
            <a:ext cx="963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What is Ordinary Surface Finish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035" y="1223106"/>
            <a:ext cx="6983400" cy="523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649" y="1660583"/>
            <a:ext cx="10846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The contractor shall remove all “______”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3183874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Answer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69" y="2791941"/>
            <a:ext cx="9636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What is form material and scrap pieces of reinforcing steel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7" y="295422"/>
            <a:ext cx="10846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The contractor shall propose a corrective method to seal all “______”.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3183874"/>
            <a:ext cx="1524000" cy="873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Answer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6" y="1889090"/>
            <a:ext cx="10846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The contractor shall remove all these from the slopes and fill areas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4394488"/>
            <a:ext cx="1524000" cy="873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Answer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017" y="473745"/>
            <a:ext cx="963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What are cracks</a:t>
            </a:r>
            <a:endParaRPr lang="en-US" sz="3600" dirty="0"/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531" y="1354708"/>
            <a:ext cx="6739339" cy="505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7" y="295422"/>
            <a:ext cx="108461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The contractor shall install “_____” between the curb and barrier wall of bridge as per 601.03.16.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4317215"/>
            <a:ext cx="1524000" cy="873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Answer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551" y="576775"/>
            <a:ext cx="9636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What is expansion material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ryan.gossom\Dropbox\Camera Uploads\2013-09-24 08.20.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1720" y="1795864"/>
            <a:ext cx="5965007" cy="443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34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7" y="295422"/>
            <a:ext cx="10846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0FD64"/>
                </a:solidFill>
              </a:rPr>
              <a:t>The contractor shall tighten “_____” as per the manufacturer installation instructions</a:t>
            </a:r>
            <a:endParaRPr lang="en-US" sz="6000" dirty="0">
              <a:solidFill>
                <a:srgbClr val="F0FD64"/>
              </a:solidFill>
            </a:endParaRP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3183874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64646"/>
                </a:solidFill>
              </a:rPr>
              <a:t>Answer</a:t>
            </a:r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551" y="576775"/>
            <a:ext cx="963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FD64"/>
                </a:solidFill>
              </a:rPr>
              <a:t>Cable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0FD64"/>
                </a:solidFill>
              </a:rPr>
              <a:t>Assembly</a:t>
            </a:r>
            <a:endParaRPr lang="en-US" sz="3600" dirty="0">
              <a:solidFill>
                <a:srgbClr val="F0FD64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26" y="1223106"/>
            <a:ext cx="6501017" cy="4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7" y="295422"/>
            <a:ext cx="10846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0FD64"/>
                </a:solidFill>
              </a:rPr>
              <a:t>The contractor shall install “____” to prevent the bearing plate from rotating.</a:t>
            </a:r>
            <a:endParaRPr lang="en-US" sz="4800" dirty="0">
              <a:solidFill>
                <a:srgbClr val="F0FD64"/>
              </a:solidFill>
            </a:endParaRP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3183874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64646"/>
                </a:solidFill>
              </a:rPr>
              <a:t>Answer</a:t>
            </a:r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151" y="2660948"/>
            <a:ext cx="963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FD64"/>
                </a:solidFill>
              </a:rPr>
              <a:t>Zip-tie</a:t>
            </a:r>
            <a:endParaRPr lang="en-US" sz="3600" dirty="0">
              <a:solidFill>
                <a:srgbClr val="F0FD64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951" y="1132643"/>
            <a:ext cx="5634894" cy="422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6" y="321552"/>
            <a:ext cx="10846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0FD64"/>
                </a:solidFill>
              </a:rPr>
              <a:t>The contractor shall fill in around all “________”</a:t>
            </a:r>
            <a:endParaRPr lang="en-US" sz="6000" dirty="0">
              <a:solidFill>
                <a:srgbClr val="F0FD64"/>
              </a:solidFill>
            </a:endParaRP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3183874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64646"/>
                </a:solidFill>
              </a:rPr>
              <a:t>Answer</a:t>
            </a:r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871" y="491690"/>
            <a:ext cx="9636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0FD64"/>
                </a:solidFill>
              </a:rPr>
              <a:t>Guardrail post</a:t>
            </a:r>
            <a:endParaRPr lang="en-US" sz="4000" dirty="0">
              <a:solidFill>
                <a:srgbClr val="F0FD64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94" y="1441622"/>
            <a:ext cx="3765722" cy="50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6" y="321180"/>
            <a:ext cx="10846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0FD64"/>
                </a:solidFill>
              </a:rPr>
              <a:t>The contractor shall grade around end treatment so that “_____”</a:t>
            </a:r>
            <a:endParaRPr lang="en-US" sz="6000" dirty="0">
              <a:solidFill>
                <a:srgbClr val="F0FD64"/>
              </a:solidFill>
            </a:endParaRP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3183874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64646"/>
                </a:solidFill>
              </a:rPr>
              <a:t>Answer</a:t>
            </a:r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866" y="2353324"/>
            <a:ext cx="96363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Rocks greater than 4 inches 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208.03.02 Preparation of Existing Roadway. Before proceeding with other construction operations, grade and shape the roadway to 0.1 foot below the grades, lines, and cross-section required for the completed roadway. Remove any organic material, such as roots, and any rocks larger </a:t>
            </a:r>
            <a:r>
              <a:rPr lang="en-US" sz="2000" b="1" u="sng" dirty="0">
                <a:solidFill>
                  <a:srgbClr val="FFFF00"/>
                </a:solidFill>
              </a:rPr>
              <a:t>than 4 inches </a:t>
            </a:r>
            <a:r>
              <a:rPr lang="en-US" sz="2000" dirty="0">
                <a:solidFill>
                  <a:srgbClr val="FFFF00"/>
                </a:solidFill>
              </a:rPr>
              <a:t>from the material to be stabilized. </a:t>
            </a: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551" y="576775"/>
            <a:ext cx="9636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0FD64"/>
                </a:solidFill>
              </a:rPr>
              <a:t>The strut is flush with DGA and grading around end treatment is in compliance with applicable standard</a:t>
            </a:r>
            <a:endParaRPr lang="en-US" sz="4800" dirty="0">
              <a:solidFill>
                <a:srgbClr val="F0FD64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s://lh3.googleusercontent.com/hoR7BBUZV__dJ36l6asLo2-yXKx5XlQs-lzvSKqRiVAbl_UHwd1pPLjq6crjaoRxWx-tJOH_PocS67vya3JGlbBnpdgTQYijuMYJAQJybepoAiSyB9Rqim9GwbJlg0fJb4c_riA6vNzHC1n3BYwWIHOMyIPnDIk6zJclPjwKWfaQquddZyfINq7PL_MABc30vBcQWiOOCVc2NdReIhnzQwhGIkhUGXypg-MOfkrJPOWW0wwGNYwHP4CwbCD9XPXinhh0LvDw0NXJNoBO51vpPpKeBJeFkfiNAd-eepf0n0YuSUyK-wYX8nesAFeycVw8B6Hu8Z6RlKiJpvRka4RptkuMxd05Nc0kg_OLPF8uEitwmPb_dPH-R4wXMQRSYCeEH-l2BqVtnlvKdOVZetED7waHBY2nqBgCHY5S16xb3R0t2d8RLapeRgzZgMwchI1RBt5G_96H_V9mDLQVotdwrjgaxJuhUe5-pP2xpHir-x9MKJm4k48QZvhHUVPcuthO8f7d5PxfdZL1banMu-xgr3ceKWU7E_AWqf3Xlh_3WU_ifLi-8GFRVA0mpA1KQXP8b39Wif5ocZaRdpOroZOcHMC1f_Ngd6zJvyBgA0Ywew=w1026-h769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79" y="2962205"/>
            <a:ext cx="4808311" cy="360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4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6" y="308301"/>
            <a:ext cx="108461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0FD64"/>
                </a:solidFill>
              </a:rPr>
              <a:t>The contractor shall install “____” below the Bridge Connector Type A as per STD Drawing RBC 005</a:t>
            </a:r>
            <a:endParaRPr lang="en-US" sz="4400" dirty="0">
              <a:solidFill>
                <a:srgbClr val="F0FD64"/>
              </a:solidFill>
            </a:endParaRP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3183874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64646"/>
                </a:solidFill>
              </a:rPr>
              <a:t>Answer</a:t>
            </a:r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551" y="576775"/>
            <a:ext cx="9636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0FD64"/>
                </a:solidFill>
              </a:rPr>
              <a:t>Island Header Curb</a:t>
            </a:r>
            <a:endParaRPr lang="en-US" sz="3600" dirty="0">
              <a:solidFill>
                <a:srgbClr val="F0FD64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31" y="1346216"/>
            <a:ext cx="6443730" cy="483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0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6" y="2738176"/>
            <a:ext cx="10846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0FD64"/>
                </a:solidFill>
              </a:rPr>
              <a:t>The contractor shall clean up all “”</a:t>
            </a:r>
            <a:endParaRPr lang="en-US" sz="6000" dirty="0">
              <a:solidFill>
                <a:srgbClr val="F0FD64"/>
              </a:solidFill>
            </a:endParaRP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4227063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991" y="1948375"/>
            <a:ext cx="96363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FFFF00"/>
                </a:solidFill>
              </a:rPr>
              <a:t>Construction Debris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FFFF00"/>
                </a:solidFill>
              </a:rPr>
              <a:t>Asphalt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FFFF00"/>
                </a:solidFill>
              </a:rPr>
              <a:t>Concrete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FFFF00"/>
                </a:solidFill>
              </a:rPr>
              <a:t>Trash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FFFF00"/>
                </a:solidFill>
              </a:rPr>
              <a:t>Traffic Control Devices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rgbClr val="FFFF00"/>
                </a:solidFill>
              </a:rPr>
              <a:t>Etc</a:t>
            </a:r>
            <a:r>
              <a:rPr lang="en-US" sz="4800" dirty="0" smtClean="0">
                <a:solidFill>
                  <a:srgbClr val="FFFF00"/>
                </a:solidFill>
              </a:rPr>
              <a:t>…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7" y="295422"/>
            <a:ext cx="10846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The contractor shall get a small dozer to “________” the slopes where fill material has “_____”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4265700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Answer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69" y="2810523"/>
            <a:ext cx="9636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0FD64"/>
                </a:solidFill>
              </a:rPr>
              <a:t>Re-dress and re-seed washed areas in the slopes</a:t>
            </a:r>
            <a:endParaRPr lang="en-US" sz="4000" dirty="0">
              <a:solidFill>
                <a:srgbClr val="F0FD64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0396025" y="5556738"/>
            <a:ext cx="1294227" cy="1012874"/>
          </a:xfrm>
          <a:prstGeom prst="leftArrow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7" y="295422"/>
            <a:ext cx="10846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The contractor shall add material to the shoulder to ….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5350412" y="3183874"/>
            <a:ext cx="1524000" cy="873760"/>
          </a:xfrm>
          <a:prstGeom prst="rect">
            <a:avLst/>
          </a:prstGeom>
          <a:solidFill>
            <a:srgbClr val="F0FD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Answer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2CC86BF0B59418A9A28F148D04210" ma:contentTypeVersion="1" ma:contentTypeDescription="Create a new document." ma:contentTypeScope="" ma:versionID="bae938c8099f2e511549e868f79fe92a">
  <xsd:schema xmlns:xsd="http://www.w3.org/2001/XMLSchema" xmlns:xs="http://www.w3.org/2001/XMLSchema" xmlns:p="http://schemas.microsoft.com/office/2006/metadata/properties" xmlns:ns2="73650535-4fd3-406b-a6c4-eaed906392d4" targetNamespace="http://schemas.microsoft.com/office/2006/metadata/properties" ma:root="true" ma:fieldsID="f26618319de0826ac14b9e3d876d0433" ns2:_="">
    <xsd:import namespace="73650535-4fd3-406b-a6c4-eaed906392d4"/>
    <xsd:element name="properties">
      <xsd:complexType>
        <xsd:sequence>
          <xsd:element name="documentManagement">
            <xsd:complexType>
              <xsd:all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50535-4fd3-406b-a6c4-eaed906392d4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3650535-4fd3-406b-a6c4-eaed906392d4">2018</Year>
  </documentManagement>
</p:properties>
</file>

<file path=customXml/itemProps1.xml><?xml version="1.0" encoding="utf-8"?>
<ds:datastoreItem xmlns:ds="http://schemas.openxmlformats.org/officeDocument/2006/customXml" ds:itemID="{8A39684C-4EFE-44E9-83CD-F9F852F33088}"/>
</file>

<file path=customXml/itemProps2.xml><?xml version="1.0" encoding="utf-8"?>
<ds:datastoreItem xmlns:ds="http://schemas.openxmlformats.org/officeDocument/2006/customXml" ds:itemID="{54A75F6B-3FE1-4BD1-8945-99CE2962E4F9}"/>
</file>

<file path=customXml/itemProps3.xml><?xml version="1.0" encoding="utf-8"?>
<ds:datastoreItem xmlns:ds="http://schemas.openxmlformats.org/officeDocument/2006/customXml" ds:itemID="{9B51F95F-3BCE-4059-BB9B-1D67EDEF3E04}"/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485</Words>
  <Application>Microsoft Office PowerPoint</Application>
  <PresentationFormat>Widescreen</PresentationFormat>
  <Paragraphs>92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Construction Inspection Jeopardy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Kay Jeopardy</dc:title>
  <dc:creator>Gossom, Ryan J (KYTC)</dc:creator>
  <cp:lastModifiedBy>Gossom, Ryan (KYTC)</cp:lastModifiedBy>
  <cp:revision>42</cp:revision>
  <dcterms:created xsi:type="dcterms:W3CDTF">2017-10-03T20:46:19Z</dcterms:created>
  <dcterms:modified xsi:type="dcterms:W3CDTF">2018-01-29T18:59:02Z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0x0101002212CC86BF0B59418A9A28F148D04210</vt:lpwstr>
  </property>
</Properties>
</file>